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410" r:id="rId2"/>
    <p:sldId id="416" r:id="rId3"/>
    <p:sldId id="446" r:id="rId4"/>
    <p:sldId id="447" r:id="rId5"/>
    <p:sldId id="441" r:id="rId6"/>
    <p:sldId id="445" r:id="rId7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463B"/>
    <a:srgbClr val="3896B4"/>
    <a:srgbClr val="EB473C"/>
    <a:srgbClr val="3781AA"/>
    <a:srgbClr val="1D7EAE"/>
    <a:srgbClr val="E5FAFF"/>
    <a:srgbClr val="4BBCC8"/>
    <a:srgbClr val="17557D"/>
    <a:srgbClr val="124960"/>
    <a:srgbClr val="8AC2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466" autoAdjust="0"/>
  </p:normalViewPr>
  <p:slideViewPr>
    <p:cSldViewPr snapToGrid="0">
      <p:cViewPr>
        <p:scale>
          <a:sx n="75" d="100"/>
          <a:sy n="75" d="100"/>
        </p:scale>
        <p:origin x="-2032" y="-27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139" d="100"/>
          <a:sy n="139" d="100"/>
        </p:scale>
        <p:origin x="-3592" y="-10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3BE6B5B-ECFD-A640-BDA6-657A15E0A294}" type="datetimeFigureOut">
              <a:rPr lang="en-US" smtClean="0"/>
              <a:pPr/>
              <a:t>7/29/15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B83A62C-52F8-5343-B0C6-D8AC63A59B5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510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3A62C-52F8-5343-B0C6-D8AC63A59B5D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47870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3A62C-52F8-5343-B0C6-D8AC63A59B5D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47870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3A62C-52F8-5343-B0C6-D8AC63A59B5D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47870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3A62C-52F8-5343-B0C6-D8AC63A59B5D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47870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AE3018E-6F73-494D-9110-01A45873988B}" type="datetimeFigureOut">
              <a:rPr lang="en-US" smtClean="0"/>
              <a:pPr/>
              <a:t>7/29/15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28CBE9-4396-F846-B53C-DA1BF7D5BA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480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AE3018E-6F73-494D-9110-01A45873988B}" type="datetimeFigureOut">
              <a:rPr lang="en-US" smtClean="0"/>
              <a:pPr/>
              <a:t>7/29/15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28CBE9-4396-F846-B53C-DA1BF7D5BA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120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AE3018E-6F73-494D-9110-01A45873988B}" type="datetimeFigureOut">
              <a:rPr lang="en-US" smtClean="0"/>
              <a:pPr/>
              <a:t>7/29/15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28CBE9-4396-F846-B53C-DA1BF7D5BA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262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AE3018E-6F73-494D-9110-01A45873988B}" type="datetimeFigureOut">
              <a:rPr lang="en-US" smtClean="0"/>
              <a:pPr/>
              <a:t>7/29/15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28CBE9-4396-F846-B53C-DA1BF7D5BA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746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AE3018E-6F73-494D-9110-01A45873988B}" type="datetimeFigureOut">
              <a:rPr lang="en-US" smtClean="0"/>
              <a:pPr/>
              <a:t>7/29/15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28CBE9-4396-F846-B53C-DA1BF7D5BA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604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AE3018E-6F73-494D-9110-01A45873988B}" type="datetimeFigureOut">
              <a:rPr lang="en-US" smtClean="0"/>
              <a:pPr/>
              <a:t>7/29/15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28CBE9-4396-F846-B53C-DA1BF7D5BA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992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AE3018E-6F73-494D-9110-01A45873988B}" type="datetimeFigureOut">
              <a:rPr lang="en-US" smtClean="0"/>
              <a:pPr/>
              <a:t>7/29/15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28CBE9-4396-F846-B53C-DA1BF7D5BA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088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AE3018E-6F73-494D-9110-01A45873988B}" type="datetimeFigureOut">
              <a:rPr lang="en-US" smtClean="0"/>
              <a:pPr/>
              <a:t>7/29/15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28CBE9-4396-F846-B53C-DA1BF7D5BA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177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AE3018E-6F73-494D-9110-01A45873988B}" type="datetimeFigureOut">
              <a:rPr lang="en-US" smtClean="0"/>
              <a:pPr/>
              <a:t>7/29/15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28CBE9-4396-F846-B53C-DA1BF7D5BA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720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AE3018E-6F73-494D-9110-01A45873988B}" type="datetimeFigureOut">
              <a:rPr lang="en-US" smtClean="0"/>
              <a:pPr/>
              <a:t>7/29/15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28CBE9-4396-F846-B53C-DA1BF7D5BA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816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AE3018E-6F73-494D-9110-01A45873988B}" type="datetimeFigureOut">
              <a:rPr lang="en-US" smtClean="0"/>
              <a:pPr/>
              <a:t>7/29/15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28CBE9-4396-F846-B53C-DA1BF7D5BA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676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attern ccm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582" y="0"/>
            <a:ext cx="4458417" cy="334381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7" name="Picture 6" descr="premierlogo.png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6721" y="5939128"/>
            <a:ext cx="2133598" cy="545137"/>
          </a:xfrm>
          <a:prstGeom prst="rect">
            <a:avLst/>
          </a:prstGeom>
        </p:spPr>
      </p:pic>
      <p:pic>
        <p:nvPicPr>
          <p:cNvPr id="8" name="Picture 7" descr="pattern light.png"/>
          <p:cNvPicPr>
            <a:picLocks noChangeAspect="1"/>
          </p:cNvPicPr>
          <p:nvPr userDrawn="1"/>
        </p:nvPicPr>
        <p:blipFill>
          <a:blip r:embed="rId15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638640"/>
            <a:ext cx="5625814" cy="421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488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5400" y="307713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2800" dirty="0">
                <a:solidFill>
                  <a:srgbClr val="3896B4"/>
                </a:solidFill>
                <a:latin typeface="Arial"/>
                <a:cs typeface="Arial"/>
              </a:rPr>
              <a:t>CCM Benefits Your </a:t>
            </a:r>
            <a:r>
              <a:rPr lang="en-US" sz="2800" dirty="0" smtClean="0">
                <a:solidFill>
                  <a:srgbClr val="3896B4"/>
                </a:solidFill>
                <a:latin typeface="Arial"/>
                <a:cs typeface="Arial"/>
              </a:rPr>
              <a:t>Practice</a:t>
            </a:r>
            <a:endParaRPr lang="en-US" sz="2800" dirty="0">
              <a:solidFill>
                <a:srgbClr val="3896B4"/>
              </a:solidFill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5400" y="1426740"/>
            <a:ext cx="5583007" cy="4525963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1800" dirty="0" smtClean="0">
                <a:solidFill>
                  <a:srgbClr val="8AC237"/>
                </a:solidFill>
                <a:latin typeface="Arial"/>
                <a:cs typeface="Arial"/>
              </a:rPr>
              <a:t>Premier will do the heavy lifting to help bring a higher-level of care to your chronic patients, and:</a:t>
            </a:r>
            <a:endParaRPr lang="en-US" sz="1800" i="1" dirty="0" smtClean="0">
              <a:solidFill>
                <a:srgbClr val="8AC237"/>
              </a:solidFill>
              <a:latin typeface="Arial"/>
              <a:cs typeface="Arial"/>
            </a:endParaRPr>
          </a:p>
        </p:txBody>
      </p:sp>
      <p:pic>
        <p:nvPicPr>
          <p:cNvPr id="4" name="Picture 3" descr="expectedincreas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555" y="2701121"/>
            <a:ext cx="2771154" cy="2211546"/>
          </a:xfrm>
          <a:prstGeom prst="rect">
            <a:avLst/>
          </a:prstGeom>
        </p:spPr>
      </p:pic>
      <p:pic>
        <p:nvPicPr>
          <p:cNvPr id="5" name="Picture 4" descr="10pm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205" y="2922625"/>
            <a:ext cx="2862225" cy="777242"/>
          </a:xfrm>
          <a:prstGeom prst="rect">
            <a:avLst/>
          </a:prstGeom>
        </p:spPr>
      </p:pic>
      <p:pic>
        <p:nvPicPr>
          <p:cNvPr id="6" name="Picture 5" descr="8copay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057" y="3995728"/>
            <a:ext cx="2859758" cy="777242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4535318" y="2705550"/>
            <a:ext cx="0" cy="220490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937238" y="3803295"/>
            <a:ext cx="323957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Content Placeholder 2"/>
          <p:cNvSpPr txBox="1">
            <a:spLocks/>
          </p:cNvSpPr>
          <p:nvPr/>
        </p:nvSpPr>
        <p:spPr>
          <a:xfrm>
            <a:off x="861279" y="5438899"/>
            <a:ext cx="5583007" cy="9856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rgbClr val="3896B4"/>
              </a:buClr>
              <a:buNone/>
            </a:pPr>
            <a:r>
              <a:rPr lang="en-US" sz="1800" dirty="0" smtClean="0">
                <a:solidFill>
                  <a:srgbClr val="7F7F7F"/>
                </a:solidFill>
                <a:latin typeface="Arial"/>
                <a:cs typeface="Arial"/>
              </a:rPr>
              <a:t>Help provided to manage high-risk patients frees time for other patients = </a:t>
            </a:r>
            <a:r>
              <a:rPr lang="en-US" sz="1800" b="1" dirty="0" smtClean="0">
                <a:solidFill>
                  <a:srgbClr val="3896B4"/>
                </a:solidFill>
                <a:latin typeface="Arial"/>
                <a:cs typeface="Arial"/>
              </a:rPr>
              <a:t>more billable encounters for your practice</a:t>
            </a:r>
            <a:endParaRPr lang="en-US" sz="1800" b="1" dirty="0">
              <a:solidFill>
                <a:srgbClr val="3896B4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104000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>
            <a:spLocks noChangeArrowheads="1"/>
          </p:cNvSpPr>
          <p:nvPr/>
        </p:nvSpPr>
        <p:spPr bwMode="auto">
          <a:xfrm>
            <a:off x="948266" y="2145002"/>
            <a:ext cx="7366001" cy="351073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  <a:miter lim="800000"/>
            <a:headEnd/>
            <a:tailEnd/>
          </a:ln>
        </p:spPr>
        <p:txBody>
          <a:bodyPr lIns="182880" rIns="91440"/>
          <a:lstStyle/>
          <a:p>
            <a:pPr marL="342900" lvl="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2100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  <a:p>
            <a:pPr marL="342900" lvl="0" indent="-342900">
              <a:lnSpc>
                <a:spcPct val="12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Physician </a:t>
            </a:r>
            <a:r>
              <a:rPr lang="en-US" sz="2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to provide Premier with </a:t>
            </a:r>
            <a:r>
              <a:rPr lang="en-US" sz="2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all </a:t>
            </a:r>
            <a:r>
              <a:rPr lang="en-US" sz="2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ACO patient Medicare </a:t>
            </a:r>
            <a:r>
              <a:rPr lang="en-US" sz="2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demographics</a:t>
            </a:r>
            <a:br>
              <a:rPr lang="en-US" sz="2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</a:br>
            <a:r>
              <a:rPr lang="en-US" sz="2100" dirty="0" smtClean="0">
                <a:solidFill>
                  <a:schemeClr val="accent2"/>
                </a:solidFill>
                <a:latin typeface="Arial"/>
                <a:cs typeface="Arial"/>
              </a:rPr>
              <a:t>(</a:t>
            </a:r>
            <a:r>
              <a:rPr lang="en-US" sz="2100" dirty="0" smtClean="0">
                <a:solidFill>
                  <a:schemeClr val="accent2"/>
                </a:solidFill>
                <a:latin typeface="Arial"/>
                <a:cs typeface="Arial"/>
              </a:rPr>
              <a:t>Name, Phone, Address, DOB, HICN</a:t>
            </a:r>
            <a:r>
              <a:rPr lang="en-US" sz="2100" dirty="0" smtClean="0">
                <a:solidFill>
                  <a:schemeClr val="accent2"/>
                </a:solidFill>
                <a:latin typeface="Arial"/>
                <a:cs typeface="Arial"/>
              </a:rPr>
              <a:t>)</a:t>
            </a:r>
            <a:endParaRPr lang="en-US" sz="2400" dirty="0" smtClean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  <a:p>
            <a:pPr marL="342900" indent="-342900">
              <a:lnSpc>
                <a:spcPct val="12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Physician </a:t>
            </a:r>
            <a:r>
              <a:rPr lang="en-US" sz="2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to provide Premier with </a:t>
            </a:r>
            <a:r>
              <a:rPr lang="en-US" sz="2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non-ACO </a:t>
            </a:r>
            <a:r>
              <a:rPr lang="en-US" sz="2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patient </a:t>
            </a:r>
            <a:r>
              <a:rPr lang="en-US" sz="2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Medicare </a:t>
            </a:r>
            <a:r>
              <a:rPr lang="en-US" sz="2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data </a:t>
            </a:r>
            <a:r>
              <a:rPr lang="en-US" sz="2100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after</a:t>
            </a:r>
            <a:r>
              <a:rPr lang="en-US" sz="2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 obtaining patient’s </a:t>
            </a:r>
            <a:r>
              <a:rPr lang="en-US" sz="2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consent </a:t>
            </a:r>
            <a:r>
              <a:rPr lang="en-US" sz="2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/>
            </a:r>
            <a:br>
              <a:rPr lang="en-US" sz="2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</a:br>
            <a:r>
              <a:rPr lang="en-US" sz="2100" dirty="0" smtClean="0">
                <a:solidFill>
                  <a:schemeClr val="accent2"/>
                </a:solidFill>
                <a:latin typeface="Arial"/>
                <a:cs typeface="Arial"/>
              </a:rPr>
              <a:t>(</a:t>
            </a:r>
            <a:r>
              <a:rPr lang="en-US" sz="2100" dirty="0">
                <a:solidFill>
                  <a:schemeClr val="accent2"/>
                </a:solidFill>
                <a:latin typeface="Arial"/>
                <a:cs typeface="Arial"/>
              </a:rPr>
              <a:t>Name, Phone, Address, DOB, HICN</a:t>
            </a:r>
            <a:r>
              <a:rPr lang="en-US" sz="2100" dirty="0" smtClean="0">
                <a:solidFill>
                  <a:schemeClr val="accent2"/>
                </a:solidFill>
                <a:latin typeface="Arial"/>
                <a:cs typeface="Arial"/>
              </a:rPr>
              <a:t>)</a:t>
            </a:r>
            <a:endParaRPr lang="en-US" sz="2100" dirty="0">
              <a:solidFill>
                <a:schemeClr val="accent2"/>
              </a:solidFill>
              <a:latin typeface="Arial"/>
              <a:cs typeface="Arial"/>
            </a:endParaRPr>
          </a:p>
          <a:p>
            <a:pPr marL="228600" lvl="0" indent="-228600">
              <a:lnSpc>
                <a:spcPct val="120000"/>
              </a:lnSpc>
              <a:buFont typeface="+mj-lt"/>
              <a:buAutoNum type="alphaUcPeriod"/>
            </a:pP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  <a:p>
            <a:pPr marL="228600" lvl="0" indent="-228600">
              <a:lnSpc>
                <a:spcPct val="120000"/>
              </a:lnSpc>
              <a:buFont typeface="+mj-lt"/>
              <a:buAutoNum type="alphaUcPeriod"/>
            </a:pPr>
            <a:endParaRPr lang="en-US" sz="1200" dirty="0" smtClean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  <a:p>
            <a:pPr lvl="0">
              <a:lnSpc>
                <a:spcPct val="120000"/>
              </a:lnSpc>
            </a:pP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  <a:p>
            <a:pPr lvl="0">
              <a:lnSpc>
                <a:spcPct val="120000"/>
              </a:lnSpc>
            </a:pP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0" name="AutoShape 6"/>
          <p:cNvSpPr>
            <a:spLocks noChangeArrowheads="1"/>
          </p:cNvSpPr>
          <p:nvPr/>
        </p:nvSpPr>
        <p:spPr bwMode="auto">
          <a:xfrm>
            <a:off x="957279" y="1438380"/>
            <a:ext cx="2932426" cy="1047482"/>
          </a:xfrm>
          <a:prstGeom prst="downArrowCallout">
            <a:avLst>
              <a:gd name="adj1" fmla="val 77778"/>
              <a:gd name="adj2" fmla="val 77778"/>
              <a:gd name="adj3" fmla="val 16667"/>
              <a:gd name="adj4" fmla="val 66667"/>
            </a:avLst>
          </a:prstGeom>
          <a:solidFill>
            <a:srgbClr val="1D7EAE"/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91429" tIns="45714" rIns="91429" bIns="45714"/>
          <a:lstStyle/>
          <a:p>
            <a:pPr algn="ctr"/>
            <a:endParaRPr lang="en-US" sz="32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42860" y="1471718"/>
            <a:ext cx="180994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1</a:t>
            </a:r>
            <a:endParaRPr lang="en-U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55400" y="30771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 smtClean="0">
                <a:solidFill>
                  <a:srgbClr val="3896B4"/>
                </a:solidFill>
                <a:latin typeface="Arial"/>
                <a:cs typeface="Arial"/>
              </a:rPr>
              <a:t>Physician / Patient Enrollment</a:t>
            </a:r>
            <a:endParaRPr lang="en-US" sz="2800" dirty="0">
              <a:solidFill>
                <a:srgbClr val="3896B4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44801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>
            <a:spLocks noChangeArrowheads="1"/>
          </p:cNvSpPr>
          <p:nvPr/>
        </p:nvSpPr>
        <p:spPr bwMode="auto">
          <a:xfrm>
            <a:off x="948266" y="2145002"/>
            <a:ext cx="7366001" cy="351073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  <a:miter lim="800000"/>
            <a:headEnd/>
            <a:tailEnd/>
          </a:ln>
        </p:spPr>
        <p:txBody>
          <a:bodyPr lIns="182880" rIns="91440"/>
          <a:lstStyle/>
          <a:p>
            <a:pPr marL="342900" lvl="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2100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  <a:p>
            <a:pPr marL="285750" lvl="0" indent="-285750">
              <a:lnSpc>
                <a:spcPct val="12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rgbClr val="7F7F7F"/>
                </a:solidFill>
                <a:latin typeface="Arial"/>
                <a:cs typeface="Arial"/>
              </a:rPr>
              <a:t>Premier to train Physician/NP on how to enroll patients into CCM, by scheduling office visits and obtaining patient consent to enroll </a:t>
            </a:r>
            <a:r>
              <a:rPr lang="en-US" sz="2100" dirty="0" smtClean="0">
                <a:solidFill>
                  <a:srgbClr val="7F7F7F"/>
                </a:solidFill>
                <a:latin typeface="Arial"/>
                <a:cs typeface="Arial"/>
              </a:rPr>
              <a:t>via </a:t>
            </a:r>
            <a:r>
              <a:rPr lang="en-US" sz="2100" dirty="0">
                <a:solidFill>
                  <a:srgbClr val="7F7F7F"/>
                </a:solidFill>
                <a:latin typeface="Arial"/>
                <a:cs typeface="Arial"/>
              </a:rPr>
              <a:t>ABN and Consent </a:t>
            </a:r>
            <a:r>
              <a:rPr lang="en-US" sz="2100" dirty="0" smtClean="0">
                <a:solidFill>
                  <a:srgbClr val="7F7F7F"/>
                </a:solidFill>
                <a:latin typeface="Arial"/>
                <a:cs typeface="Arial"/>
              </a:rPr>
              <a:t>Form</a:t>
            </a:r>
            <a:endParaRPr lang="en-US" sz="2100" dirty="0" smtClean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  <a:p>
            <a:pPr marL="285750" lvl="0" indent="-285750">
              <a:lnSpc>
                <a:spcPct val="12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7F7F7F"/>
                </a:solidFill>
                <a:latin typeface="Arial"/>
                <a:cs typeface="Arial"/>
              </a:rPr>
              <a:t>Premier Account Manager to collect Physician’s completed Form 855R, enabling Premier to bill for CCM and reimburse Physician $10 PM/</a:t>
            </a:r>
            <a:r>
              <a:rPr lang="en-US" sz="2000" dirty="0" smtClean="0">
                <a:solidFill>
                  <a:srgbClr val="7F7F7F"/>
                </a:solidFill>
                <a:latin typeface="Arial"/>
                <a:cs typeface="Arial"/>
              </a:rPr>
              <a:t>PM</a:t>
            </a:r>
            <a:endParaRPr lang="en-US" sz="1200" dirty="0" smtClean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  <a:p>
            <a:pPr lvl="0">
              <a:lnSpc>
                <a:spcPct val="120000"/>
              </a:lnSpc>
            </a:pP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  <a:p>
            <a:pPr lvl="0">
              <a:lnSpc>
                <a:spcPct val="120000"/>
              </a:lnSpc>
            </a:pP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0" name="AutoShape 6"/>
          <p:cNvSpPr>
            <a:spLocks noChangeArrowheads="1"/>
          </p:cNvSpPr>
          <p:nvPr/>
        </p:nvSpPr>
        <p:spPr bwMode="auto">
          <a:xfrm>
            <a:off x="957279" y="1438380"/>
            <a:ext cx="2932426" cy="1047482"/>
          </a:xfrm>
          <a:prstGeom prst="downArrowCallout">
            <a:avLst>
              <a:gd name="adj1" fmla="val 77778"/>
              <a:gd name="adj2" fmla="val 77778"/>
              <a:gd name="adj3" fmla="val 16667"/>
              <a:gd name="adj4" fmla="val 66667"/>
            </a:avLst>
          </a:prstGeom>
          <a:solidFill>
            <a:srgbClr val="8AC237"/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91429" tIns="45714" rIns="91429" bIns="45714"/>
          <a:lstStyle/>
          <a:p>
            <a:pPr algn="ctr"/>
            <a:endParaRPr lang="en-US" sz="32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42860" y="1471718"/>
            <a:ext cx="180994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</a:t>
            </a:r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55400" y="30771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 smtClean="0">
                <a:solidFill>
                  <a:srgbClr val="3896B4"/>
                </a:solidFill>
                <a:latin typeface="Arial"/>
                <a:cs typeface="Arial"/>
              </a:rPr>
              <a:t>Physician / Patient Enrollment</a:t>
            </a:r>
            <a:endParaRPr lang="en-US" sz="2800" dirty="0">
              <a:solidFill>
                <a:srgbClr val="3896B4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592524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>
            <a:spLocks noChangeArrowheads="1"/>
          </p:cNvSpPr>
          <p:nvPr/>
        </p:nvSpPr>
        <p:spPr bwMode="auto">
          <a:xfrm>
            <a:off x="948266" y="2145002"/>
            <a:ext cx="7366001" cy="351073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  <a:miter lim="800000"/>
            <a:headEnd/>
            <a:tailEnd/>
          </a:ln>
        </p:spPr>
        <p:txBody>
          <a:bodyPr lIns="182880" rIns="91440"/>
          <a:lstStyle/>
          <a:p>
            <a:pPr marL="342900" lvl="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2100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  <a:p>
            <a:pPr marL="342900" lvl="0" indent="-342900">
              <a:lnSpc>
                <a:spcPct val="12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rgbClr val="7F7F7F"/>
                </a:solidFill>
                <a:latin typeface="Arial"/>
                <a:cs typeface="Arial"/>
              </a:rPr>
              <a:t>Physician/NP to obtain consent from patients to enroll into CCM Program during their next office </a:t>
            </a:r>
            <a:r>
              <a:rPr lang="en-US" sz="2100" dirty="0" smtClean="0">
                <a:solidFill>
                  <a:srgbClr val="7F7F7F"/>
                </a:solidFill>
                <a:latin typeface="Arial"/>
                <a:cs typeface="Arial"/>
              </a:rPr>
              <a:t>visit</a:t>
            </a:r>
            <a:endParaRPr lang="en-US" sz="2100" dirty="0">
              <a:solidFill>
                <a:srgbClr val="7F7F7F"/>
              </a:solidFill>
              <a:latin typeface="Arial"/>
              <a:cs typeface="Arial"/>
            </a:endParaRPr>
          </a:p>
          <a:p>
            <a:pPr marL="342900" lvl="0" indent="-342900">
              <a:lnSpc>
                <a:spcPct val="12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rgbClr val="3896B4"/>
                </a:solidFill>
                <a:latin typeface="Arial"/>
                <a:cs typeface="Arial"/>
              </a:rPr>
              <a:t>CMS requires Physicians to obtain patient consent during an office visit </a:t>
            </a:r>
            <a:endParaRPr lang="en-US" sz="2100" dirty="0">
              <a:solidFill>
                <a:srgbClr val="7F7F7F"/>
              </a:solidFill>
              <a:latin typeface="Arial"/>
              <a:cs typeface="Arial"/>
            </a:endParaRPr>
          </a:p>
          <a:p>
            <a:pPr marL="342900" lvl="0" indent="-342900">
              <a:lnSpc>
                <a:spcPct val="12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rgbClr val="7F7F7F"/>
                </a:solidFill>
                <a:latin typeface="Arial"/>
                <a:cs typeface="Arial"/>
              </a:rPr>
              <a:t>Physician MUST ensure patient’s consent form is uploaded into 360 or </a:t>
            </a:r>
            <a:r>
              <a:rPr lang="en-US" sz="2100" dirty="0" smtClean="0">
                <a:solidFill>
                  <a:srgbClr val="7F7F7F"/>
                </a:solidFill>
                <a:latin typeface="Arial"/>
                <a:cs typeface="Arial"/>
              </a:rPr>
              <a:t>faxed </a:t>
            </a:r>
            <a:r>
              <a:rPr lang="en-US" sz="2100" dirty="0">
                <a:solidFill>
                  <a:srgbClr val="7F7F7F"/>
                </a:solidFill>
                <a:latin typeface="Arial"/>
                <a:cs typeface="Arial"/>
              </a:rPr>
              <a:t>to Premier to initiate process </a:t>
            </a:r>
          </a:p>
          <a:p>
            <a:pPr lvl="0">
              <a:lnSpc>
                <a:spcPct val="120000"/>
              </a:lnSpc>
            </a:pP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  <a:p>
            <a:pPr lvl="0">
              <a:lnSpc>
                <a:spcPct val="120000"/>
              </a:lnSpc>
            </a:pP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0" name="AutoShape 6"/>
          <p:cNvSpPr>
            <a:spLocks noChangeArrowheads="1"/>
          </p:cNvSpPr>
          <p:nvPr/>
        </p:nvSpPr>
        <p:spPr bwMode="auto">
          <a:xfrm>
            <a:off x="957279" y="1438380"/>
            <a:ext cx="2932426" cy="1047482"/>
          </a:xfrm>
          <a:prstGeom prst="downArrowCallout">
            <a:avLst>
              <a:gd name="adj1" fmla="val 77778"/>
              <a:gd name="adj2" fmla="val 77778"/>
              <a:gd name="adj3" fmla="val 16667"/>
              <a:gd name="adj4" fmla="val 66667"/>
            </a:avLst>
          </a:prstGeom>
          <a:solidFill>
            <a:srgbClr val="17557D"/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91429" tIns="45714" rIns="91429" bIns="45714"/>
          <a:lstStyle/>
          <a:p>
            <a:pPr algn="ctr"/>
            <a:endParaRPr lang="en-US" sz="32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42860" y="1471718"/>
            <a:ext cx="180994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</a:t>
            </a:r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55400" y="30771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 smtClean="0">
                <a:solidFill>
                  <a:srgbClr val="3896B4"/>
                </a:solidFill>
                <a:latin typeface="Arial"/>
                <a:cs typeface="Arial"/>
              </a:rPr>
              <a:t>Physician / Patient Enrollment</a:t>
            </a:r>
            <a:endParaRPr lang="en-US" sz="2800" dirty="0">
              <a:solidFill>
                <a:srgbClr val="3896B4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130451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59" t="5182" r="58611" b="34147"/>
          <a:stretch/>
        </p:blipFill>
        <p:spPr bwMode="auto">
          <a:xfrm>
            <a:off x="320040" y="1763912"/>
            <a:ext cx="2595208" cy="2452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86" t="8385" r="69140" b="37300"/>
          <a:stretch/>
        </p:blipFill>
        <p:spPr bwMode="auto">
          <a:xfrm>
            <a:off x="6316978" y="1763912"/>
            <a:ext cx="2369820" cy="2760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3906" y="4837461"/>
            <a:ext cx="25005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Letter </a:t>
            </a:r>
            <a:r>
              <a:rPr lang="en-US" dirty="0" smtClean="0"/>
              <a:t>from the Provider to the patient introducing CCM </a:t>
            </a:r>
            <a:endParaRPr lang="en-US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54" t="9410" r="69093" b="32761"/>
          <a:stretch/>
        </p:blipFill>
        <p:spPr bwMode="auto">
          <a:xfrm>
            <a:off x="3394826" y="1763912"/>
            <a:ext cx="2272146" cy="2804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68545" y="4548632"/>
            <a:ext cx="1104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2"/>
                </a:solidFill>
              </a:rPr>
              <a:t>READ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500124" y="4548632"/>
            <a:ext cx="2080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2"/>
                </a:solidFill>
              </a:rPr>
              <a:t>READ &amp;</a:t>
            </a:r>
            <a:r>
              <a:rPr lang="en-US" b="1" dirty="0" smtClean="0">
                <a:solidFill>
                  <a:srgbClr val="FF0000"/>
                </a:solidFill>
              </a:rPr>
              <a:t> SIGN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82083" y="4548632"/>
            <a:ext cx="2080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2"/>
                </a:solidFill>
              </a:rPr>
              <a:t>READ &amp;</a:t>
            </a:r>
            <a:r>
              <a:rPr lang="en-US" b="1" dirty="0" smtClean="0">
                <a:solidFill>
                  <a:srgbClr val="FF0000"/>
                </a:solidFill>
              </a:rPr>
              <a:t> SIGN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92293" y="1127441"/>
            <a:ext cx="3472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3896B4"/>
                </a:solidFill>
              </a:rPr>
              <a:t>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49187" y="1127441"/>
            <a:ext cx="3472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3896B4"/>
                </a:solidFill>
              </a:rPr>
              <a:t>2</a:t>
            </a:r>
            <a:endParaRPr lang="en-US" sz="3600" b="1" dirty="0" smtClean="0">
              <a:solidFill>
                <a:srgbClr val="3896B4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83036" y="4837461"/>
            <a:ext cx="25005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Official Patient Consent Form </a:t>
            </a:r>
            <a:r>
              <a:rPr lang="en-US" dirty="0" smtClean="0"/>
              <a:t>to participate in CCM </a:t>
            </a:r>
            <a:r>
              <a:rPr lang="en-US" sz="1600" dirty="0" smtClean="0"/>
              <a:t>(pre populated)</a:t>
            </a:r>
            <a:endParaRPr lang="en-US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6316978" y="4837461"/>
            <a:ext cx="25005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Advance Beneficiary Notice (ABN) Form-  </a:t>
            </a:r>
            <a:r>
              <a:rPr lang="en-US" dirty="0" smtClean="0"/>
              <a:t>citing $8 co </a:t>
            </a:r>
            <a:r>
              <a:rPr lang="en-US" dirty="0" smtClean="0"/>
              <a:t>pay</a:t>
            </a:r>
            <a:endParaRPr lang="en-US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7299435" y="1127441"/>
            <a:ext cx="3472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3896B4"/>
                </a:solidFill>
              </a:rPr>
              <a:t>3</a:t>
            </a: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855400" y="30771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 smtClean="0">
                <a:solidFill>
                  <a:srgbClr val="3896B4"/>
                </a:solidFill>
                <a:latin typeface="Arial"/>
                <a:cs typeface="Arial"/>
              </a:rPr>
              <a:t>What does the patient need to do?</a:t>
            </a:r>
            <a:endParaRPr lang="en-US" sz="2800" dirty="0">
              <a:solidFill>
                <a:srgbClr val="3896B4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63409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15" r="9861" b="16418"/>
          <a:stretch/>
        </p:blipFill>
        <p:spPr bwMode="auto">
          <a:xfrm>
            <a:off x="1367458" y="2127825"/>
            <a:ext cx="7158687" cy="3155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4779438" y="4508505"/>
            <a:ext cx="3771900" cy="762000"/>
          </a:xfrm>
          <a:prstGeom prst="ellipse">
            <a:avLst/>
          </a:prstGeom>
          <a:noFill/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78" t="25695" r="5026" b="30382"/>
          <a:stretch/>
        </p:blipFill>
        <p:spPr bwMode="auto">
          <a:xfrm>
            <a:off x="812806" y="1705223"/>
            <a:ext cx="4432300" cy="2669933"/>
          </a:xfrm>
          <a:prstGeom prst="rect">
            <a:avLst/>
          </a:prstGeom>
          <a:noFill/>
          <a:ln w="412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9" name="Straight Connector 8"/>
          <p:cNvCxnSpPr>
            <a:endCxn id="5" idx="2"/>
          </p:cNvCxnSpPr>
          <p:nvPr/>
        </p:nvCxnSpPr>
        <p:spPr>
          <a:xfrm>
            <a:off x="3064938" y="4375157"/>
            <a:ext cx="1714500" cy="514348"/>
          </a:xfrm>
          <a:prstGeom prst="line">
            <a:avLst/>
          </a:prstGeom>
          <a:ln w="63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312838" y="3060705"/>
            <a:ext cx="2832100" cy="1571626"/>
          </a:xfrm>
          <a:prstGeom prst="line">
            <a:avLst/>
          </a:prstGeom>
          <a:ln w="63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 txBox="1">
            <a:spLocks/>
          </p:cNvSpPr>
          <p:nvPr/>
        </p:nvSpPr>
        <p:spPr>
          <a:xfrm>
            <a:off x="855400" y="30771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 smtClean="0">
                <a:solidFill>
                  <a:srgbClr val="3896B4"/>
                </a:solidFill>
                <a:latin typeface="Arial"/>
                <a:cs typeface="Arial"/>
              </a:rPr>
              <a:t>Which patients should I enroll?</a:t>
            </a:r>
            <a:endParaRPr lang="en-US" sz="2800" dirty="0">
              <a:solidFill>
                <a:srgbClr val="3896B4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312116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11165</TotalTime>
  <Words>235</Words>
  <Application>Microsoft Macintosh PowerPoint</Application>
  <PresentationFormat>On-screen Show (4:3)</PresentationFormat>
  <Paragraphs>36</Paragraphs>
  <Slides>6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CCM Benefits Your Practice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WorleyBrand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Jack Worley</dc:creator>
  <cp:lastModifiedBy>Jack Worley</cp:lastModifiedBy>
  <cp:revision>270</cp:revision>
  <cp:lastPrinted>2014-12-22T17:29:36Z</cp:lastPrinted>
  <dcterms:created xsi:type="dcterms:W3CDTF">2013-11-13T08:05:57Z</dcterms:created>
  <dcterms:modified xsi:type="dcterms:W3CDTF">2015-07-29T17:09:58Z</dcterms:modified>
</cp:coreProperties>
</file>